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EF04-E29C-448D-BC78-FBC563F81941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B223-471B-47FC-9145-6AB7DDBE4A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64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503DB-1825-4C95-9B7C-0B4C7298C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DBC4A6-42EB-4B9E-93AA-C47789A63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76CA3E-7B67-4101-804F-3A2D1D5E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AFC-1E54-4EE7-9169-E99B7CFC11A4}" type="datetime1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52680E-5067-4C3B-8A1A-83138187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E3D489-F7F1-465C-9CDE-5EDD7362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7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4BA831-7207-4918-9FCD-75EBE48C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627713-8D8E-4DAD-8EAF-7B675F1BC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0F25AF-7E3E-4E4E-8C5B-581CA4A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3DA3-0C6A-4ED7-BBB0-09FA3D700F18}" type="datetime1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25F49C-2E5F-4F62-A91F-D7E5D27B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2B6CA2-824B-499B-B9A0-B355204E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97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F757C3-29C3-4B74-9243-F4F129D4C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CADCB5-4DA1-4A7D-A67A-6D506140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9EC8D4-0DCF-4E4B-B49C-E740B8E9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C2E6-038F-4643-9EEC-C25125B5888C}" type="datetime1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C5895-3D46-4432-AAE0-16112BE9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161C4-D6E8-48F9-868C-8F93C44C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1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9D571-A1D9-4BAB-922D-60ED9627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0B491F-1B3E-455B-A320-645212BDA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1F7069-C95A-4971-A06C-DAB1C597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6972-2ABF-45F2-8A32-E25F236B9D43}" type="datetime1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10F992-B71B-431A-BADE-405301F9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FBF497-5E7F-4B6A-9583-99217265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9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F519D-02E1-452B-870E-7937864F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D392FF-F201-4CDA-9D88-7E073B8BF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1809CA-A555-4984-9AE8-8DD3E7EC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6357-F100-4654-A4B0-FE0C4DCCF4BC}" type="datetime1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9609D0-B884-4830-8F68-C559156E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02B301-2F94-4E02-A5C3-D3E4F3CA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96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572F31-6F60-447B-B945-ABC5CB70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902BB-0E4D-4E65-A57E-E65EC9FC7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78A255-3128-4662-9755-09EE95A5C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CF2BA0-5BA5-46F7-9E2E-5F1F8E15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B0B8-2FA7-462B-BE7B-0A94BFE59C44}" type="datetime1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34580D-253D-412E-84A6-523AA6EF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DF8796-297F-42DB-A16D-7FF13705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8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05A79-FDDE-4449-9AC0-79F8C1ED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67BBAA-54C9-4194-8E09-4CB63113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B4DC08-C9BB-445A-9ED3-5C372B2D8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86CBC0-7456-44F7-9344-DBE19F38F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7DE133-CC00-46DF-B55D-564961B7A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D84BAB-6E03-4D3F-8CD4-0AFE4AA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4AA9-43AF-4DD9-93AD-985251DDB79E}" type="datetime1">
              <a:rPr lang="it-IT" smtClean="0"/>
              <a:t>17/12/2018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38A914-14F8-4DCA-8C03-03A44B58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CA248B-6094-4F5B-9A2D-D7F73647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68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29CE03-1F22-4AA8-8B0D-30F6D637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97A0E9-F790-4DFA-A37C-79F0559F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CE3-E38E-4A62-95D2-67F4B28DCF4E}" type="datetime1">
              <a:rPr lang="it-IT" smtClean="0"/>
              <a:t>17/12/2018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5CBAA7-EA23-459E-A5D7-0B283D30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11287-6FEC-4954-9505-94E23459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15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6801AE1-65E1-459A-B127-BC0FC6A5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72A-E0D6-4D81-9615-99278F35278D}" type="datetime1">
              <a:rPr lang="it-IT" smtClean="0"/>
              <a:t>17/12/2018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258399-42BE-4583-94FC-BC5AF6EC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9379C6-5821-4BAD-A9F3-C6D975ED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2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11A23-0C9B-4AEA-BB91-7F4B3CD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45A883-FCC9-4A91-858E-B1FB1651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9A3C90-E67E-44FB-834A-635B7935F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ADC31F-98EB-41E3-BB97-E1F63AEB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871B-F082-4010-95BE-8365D5C5848A}" type="datetime1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9693E0-853D-491F-B016-93610788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1935E7-3F85-4320-A51D-3A4A09B1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DE612-ED41-4AB0-A402-A36848EF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2F5247-E38D-4787-8EF2-DCD4EF8B1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3D5054-4C6A-4BD3-B88D-032FAAB15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3B5B4D-C7A7-4CC9-9C65-85844605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4913-9015-46B0-B59C-4FEC0761F10D}" type="datetime1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93349A-5A15-47CA-A58C-CC83876F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Martini 17/12/2018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CE36F5-3914-4E3F-9795-1CB4CCE3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8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D98EE6-8242-4A17-8084-42B5A498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0DE172-1727-40D1-9698-2EA82701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6464B-BAF7-40EB-9596-8D8E5C969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ABF9-4465-4DE5-B9F6-1E858BDE9EFC}" type="datetime1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09F08B-8F94-47F7-9A53-B8D6F0810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Emanuele Martini 17/12/2018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E9DF5C-3611-4366-A98E-53F3D7769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DF64-EE57-417B-9D21-58E206011F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26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058752-CE5B-4686-A705-EA3F09262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it-IT" sz="5100" dirty="0">
                <a:solidFill>
                  <a:schemeClr val="accent4">
                    <a:lumMod val="75000"/>
                  </a:schemeClr>
                </a:solidFill>
              </a:rPr>
              <a:t>Efficientamento energetico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2DD8A6-8A03-4213-8F09-A00F40AD1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Captazione multilivello dell’energia in agricoltura.</a:t>
            </a:r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5B8E631F-9D16-4BB2-B6B2-BE51458E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9" y="239151"/>
            <a:ext cx="11549548" cy="468454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B812ED-9C6D-45ED-ABDD-A74473F2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140" y="928758"/>
            <a:ext cx="825251" cy="616452"/>
          </a:xfrm>
          <a:prstGeom prst="rect">
            <a:avLst/>
          </a:prstGeom>
        </p:spPr>
      </p:pic>
      <p:pic>
        <p:nvPicPr>
          <p:cNvPr id="7" name="Picture 2" descr="Risultati immagini per logo dief unifi">
            <a:extLst>
              <a:ext uri="{FF2B5EF4-FFF2-40B4-BE49-F238E27FC236}">
                <a16:creationId xmlns:a16="http://schemas.microsoft.com/office/drawing/2014/main" id="{84578822-8201-481E-A695-5D7EAB55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93" y="928757"/>
            <a:ext cx="1128234" cy="6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AB9218-51C1-439A-B5FC-CD06D5F7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229524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BE215-358D-4944-9FF1-8E1C08BA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Pannelli fotovoltaici….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10D5A-8A6A-4888-A6ED-FE83920F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Ancora no… prima di parlare di pannelli è opportuno affrontare un analisi strutturale «seria» delle serre. Difatti esse sono costruite secondo criteri empirici consolidati ma che mal si accostano ad una progettazione ex-novo di impianti innovativi, anche alla luce del rischio a cui un eventuale professionista si espone certificando una tipologia di struttura inedita come quella proposta.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L’analisi precedente ci dice che la parte alta della serra può essere estremamente calda, ne terremo conto al momento della scelta dei pannelli.</a:t>
            </a:r>
          </a:p>
          <a:p>
            <a:pPr marL="0" indent="0">
              <a:buNone/>
            </a:pP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9DD799-7648-41D8-9D91-1AB96A29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8602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460E6-9EB9-4B75-AB5A-7991836C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 modello strutturale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18CD5D-A0AE-4438-9472-EC05114B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347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La serra che avrebbe ospitato l’impianto è stata modellata mediante una simulazione ad elementi finiti.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 lato la schematizzazione 3D usata per il programma di analisi strutturale. Il tema è stato trattato all’interno di un assegno di ricerca in collaborazione fra il Dipartimento di Ingegneria Civile Edile ed Ambientale ed il Dipartimento di Ingegneria Industriale.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Il carico neve e vento sono molto vicini al valore limite ed è quindi necessario progettare un impianto fotovoltaico capace di non generare ulteriori stress strutturali, ma anzi sia in grado di «collaborare».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DD2123-421F-4217-BBEA-BC6B226AB9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1825625"/>
            <a:ext cx="406630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69783E7-7F44-45BF-8CBB-AB38C7EA4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2" y="1825625"/>
            <a:ext cx="7192321" cy="4351337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6374BD-EE66-43E5-9769-AFF41953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7663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634BC-751E-4828-9192-09933C22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Impianto fotovoltaico… adesso si!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E8E1F8-DCB5-47CF-B4E4-43098A0EC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Integrare il fotovoltaico sulle serre a film plastico pone numerosi problemi. I pannelli devono essere: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Leggeri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Resistenti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Flessibili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Tolleranti alle oscillazioni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Insensibili alle alte temperature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Resistenti a grandine e ad eventuali interazioni con i volatili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Tolleranti nei confronti di eventuali danni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BCABA2-DEAB-4AE5-9318-8DCA1394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404303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75500-0356-4DFB-9C65-6846A9BB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Ci sono anche altri problemi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40368-3AE4-4337-8393-52FEE741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Ancoraggio pannelli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Geometria impianto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Tipi di ombreggiamento indotti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Cablaggio elettrico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Difficoltà date da un tetto «che non regge», perché non è un tetto.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Contrasto delle risonanze della struttura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Problemi di incollaggio 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Compensazioni delle dilatazioni termiche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Gestione del vento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E35CE6-F78C-4AB7-8FC1-A95E1807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207659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9F945-814E-43B6-8FDF-DCDF1D1D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7203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4200" kern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Sono veramente tanti problemi. Non c’è tempo per affrontarli: ci limitiamo a mostrarvi il risultato!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21155B-09FF-4D0A-8939-01CF82270E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0B073A-F391-43E6-B6E9-CE0A3E57C2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1" b="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1866D1-B6F6-4945-9600-ECB7F5CE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3106777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8B315-8016-4716-9DC3-0A42F22C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L’impianto funziona bene e le piante ci crescono bene sotto.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990F27-1FC7-456C-91CF-204F090649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120130" cy="25234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7B0FB2-5672-41D8-B968-33C4DDF963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4178"/>
            <a:ext cx="6120130" cy="24701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162ABA-E45D-44BC-A18D-2651E15FC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1" y="1690688"/>
            <a:ext cx="4395470" cy="499364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A17DB3-FF26-44B7-AB70-0E982D4B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9269" y="6182678"/>
            <a:ext cx="1195070" cy="501650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89780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BF7C8-2AB9-4A30-A078-B412251D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Alla prova dei fatti?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E3E14-C84B-49C6-BA45-C75A66D8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Abbiamo avuto vento forte e l’impianto non ne ha risentito.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 adesso il degrado indotto dalle oscillazioni meccaniche del telo è non rilevabile, a conferma della bontà delle soluzioni proposte.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Il film EVA non ha subito danni per le oscillazioni, ne mostra danneggiamenti di nessun tipo.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Uccelli e altri animali non si avvicinano alla struttura, non riscontriamo danneggiamenti.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Aspettiamo in gloria la neve! L’unico nemico latitante.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Vogliamo raccogliere altri dati prima di proporlo, ma per adesso è molto, MOLTO incoraggiante!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D4EDC5-8830-4FFD-B4AD-589C0855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2552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7557C-8DC0-44CC-9F81-048C10C4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è meglio di un impianto a terra per i vivai?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FC84B5-FB7A-495B-A53F-F97F1237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Non toglie spazio all’agricoltura mangiando prezioso terreno, costa di più al kW ma non fa perdere spazio produttivo (e denaro)! Ognuno farà i suoi conti, ma il fotovoltaico quando va bene rende realisticamente 15[€/mq*anno], il vivaio è stimato dalle tre alle sette volte tanto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Non teme le ombre (impianto in alto, sulle serre)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Aumenta la luce diffusa in serra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La corrente è sul posto (no dispersioni, maggiori rese)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Non richiede quasi alcun permesso (meno costi per «fogli»)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L’installazione è molto veloce (meno costi di posa)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Irrobustisce le serre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Molte operazioni sono fattibili in economia (adatto a tutte le tasche)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Nessun vincolo paesaggistico (compreso nella serra)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Compatibile con le serre attualmente più utilizzate in Italia 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Incentivabile e perfettamente compatibile con PSR e analoghi strumenti di crescita</a:t>
            </a:r>
          </a:p>
          <a:p>
            <a:pPr marL="0" indent="0">
              <a:buNone/>
            </a:pP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AD299F-3EAD-4CFC-AA70-F4B8CDD2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38540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E1D68-25E7-4247-9FBC-03F15E55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è meglio per l’ambiente?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6F69F-22C1-4B0B-A049-C4836876E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non consuma superficie libera ma si integra su spazi già utilizzati.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il tempo di ritorno energetico dei pannelli è bassissimo: di media solo un anno per produrre l’energia spesa nell’intero ciclo produttivo!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l’impianto non genera rifiuti, si aggiungono pezzi alle serre senza smaltire niente.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incrementa l’efficienza energetica: dove si produce è dove si consuma.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 vivai hanno il potenziale per diventare aziende «amiche dell’ambiente», producendo in maniera pulita, con energia prodotta in loco e sequestrando più CO2 di quanta non ne generino. Pistoia può aprire la strada.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2BAC68-92F1-4F2E-B1D2-9D2D18B8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6166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4112F-6F0B-4168-BE33-3ADF9C6A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Cosa ci aspetta in futuro?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C44608-21EE-44D4-BBAE-45D9C3872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L’impianto è già economicamente sostenibile così com’è adesso, vogliamo però fare di meglio.</a:t>
            </a:r>
            <a:br>
              <a:rPr lang="it-IT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Al di fuori di questo progetto abbiamo già in sviluppo numerose alte migliorie, di cui però non parleremo adesso. Accenniamo solo alcuni plausibili sviluppi attinenti.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Aumentare le percentuali d’autoconsumo mediante idraulica evoluta, che potrà eventualmente anche sostituire la batteria.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Testare nuove configurazioni idonee a serre non ben orientate.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Validare, in maniera ancora più solida e convincente, la capacità a lungo termine dell’impianto. 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Testare altre configurazioni d’impianto. Un esempio sulla pagina finale….</a:t>
            </a:r>
          </a:p>
          <a:p>
            <a:endParaRPr lang="it-IT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2D66EB-08C3-45C5-8E37-7D6D3DD8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7594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338E8-B809-4E32-B2C0-C5EE092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Che tipo di sistema energetico è un vivaio?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AC5629-9ED8-4B18-88A9-53DBB74B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Il vivaio è un sistema aperto, ovvero un sistema che scambia materia ed energia con l’ambiente esterno.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Per quanto l’agricoltura, nell’immaginario collettivo, sia un settore semplice, in realtà i vivai sono sistemi complessi. Non sarebbe saggio volerli affrontare fin da subito nella loro interezza.</a:t>
            </a:r>
            <a:br>
              <a:rPr lang="it-IT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Si è deciso di trascurare gli scambi di materia (acqua, terra e materiale vivo), che sono stati lasciati in secondo piano, preferendo focalizzare l’attenzione del team esclusivamente sull’energia.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Quindi?</a:t>
            </a:r>
          </a:p>
          <a:p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Studio delle prestazioni termiche delle serre pistoiesi. (ENERGIA RADIANTE E CALORE)</a:t>
            </a:r>
          </a:p>
          <a:p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Tecniche per l’integrazione delle tecnologie fotovoltaiche. (ENERGIA RADIANTE E ELETTRICA)</a:t>
            </a:r>
          </a:p>
          <a:p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Analisi strutturali delle serre. (VALUTAZIONE NECESSARIA AD UNA BUONA PROGETTAZIONE)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La serra è una struttura estremamente intelligente, unica nel suo genere per capacità di stoccaggio dell’energia solare.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97E551-10EA-4806-A004-328BBFEE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312111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6" y="4577975"/>
            <a:ext cx="11482938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751F0F-384E-4279-A56D-75862010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5" y="4741948"/>
            <a:ext cx="10825663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Molti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altri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tipi di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saranno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testati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en-US" sz="4000" kern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2" name="Straight Connector 2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963" y="5694097"/>
            <a:ext cx="9144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olo 1">
            <a:extLst>
              <a:ext uri="{FF2B5EF4-FFF2-40B4-BE49-F238E27FC236}">
                <a16:creationId xmlns:a16="http://schemas.microsoft.com/office/drawing/2014/main" id="{4FD7CA01-867E-4296-9787-04C2CF943172}"/>
              </a:ext>
            </a:extLst>
          </p:cNvPr>
          <p:cNvSpPr txBox="1">
            <a:spLocks/>
          </p:cNvSpPr>
          <p:nvPr/>
        </p:nvSpPr>
        <p:spPr>
          <a:xfrm>
            <a:off x="759725" y="4740162"/>
            <a:ext cx="10825663" cy="1666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Grazie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>
                <a:solidFill>
                  <a:schemeClr val="accent4">
                    <a:lumMod val="75000"/>
                  </a:schemeClr>
                </a:solidFill>
              </a:rPr>
              <a:t>del tempo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dedicatomi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;-)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168098-A2B5-47B1-8833-EDE7BD4A9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501" y="-289430"/>
            <a:ext cx="437187" cy="33870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4F35A38-B2AD-4131-9720-2CB16C0F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2" y="-120078"/>
            <a:ext cx="12192000" cy="451952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447608-CE10-4322-89AB-5051EF6F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47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6392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A35FE0-5AFC-41EA-AE7A-AE6F1EF6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5042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kern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 dove </a:t>
            </a:r>
            <a:r>
              <a:rPr lang="en-US" sz="5400" kern="1200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iniziare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? </a:t>
            </a:r>
            <a:br>
              <a:rPr lang="en-US" sz="5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Da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un’analisi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trasmittometrica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del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telo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br>
              <a:rPr lang="en-US" sz="5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5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5400" dirty="0"/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DAF66-DD2C-4A39-987D-E205BCD9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815548"/>
            <a:ext cx="10515600" cy="4677326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Perché?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Perché il film di copertura è la principale superficie captante della serra, che determina quali radiazioni entrano e quali escono.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Non ci sono notizie affidabili riguardo ai teli principalmente utilizzati a Pistoia (Long Life EVA), in particolare non è noto il loro degrado </a:t>
            </a:r>
            <a:r>
              <a:rPr lang="it-IT" dirty="0" err="1">
                <a:solidFill>
                  <a:schemeClr val="accent4">
                    <a:lumMod val="75000"/>
                  </a:schemeClr>
                </a:solidFill>
              </a:rPr>
              <a:t>trasmittometrico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nel tempo, né per quel che riguarda la trasparenza nel visibile, né per l’opacità infrarossa (effetto serra).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8EFDBE-3C35-4D31-859E-C5480347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26197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338E8-B809-4E32-B2C0-C5EE092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Come stimare l’opacità infrarossa?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AC5629-9ED8-4B18-88A9-53DBB74B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Con una termocamera… ad esempio.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Riscaldando una superficie a temperatura nota, ed interponendo tra essa e la termocamera un quadrato di film, possiamo ottenere per differenza la parte dello spettro non transitata.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Abbiamo fatto questo genere d’operazione, sia con teli nuovi che con teli vecchi, utilizzando superfici a diverse temperature. Il vantaggio di tale approccio è che produce parametri di trasmittanza integrali, ovvero un unico valore che descrive la trasmittanza aggregata su un intervallo di spettro anziché su una specifica frequenza.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Questa tipologia di dato viene utilizzato nei software di modellistica termica (cooptati dalla progettazione civile) che abbiamo utilizzato per simulare l’ambiente delle serre.</a:t>
            </a:r>
            <a:br>
              <a:rPr lang="it-IT" sz="2000" dirty="0">
                <a:solidFill>
                  <a:schemeClr val="accent4">
                    <a:lumMod val="75000"/>
                  </a:schemeClr>
                </a:solidFill>
              </a:rPr>
            </a:br>
            <a:endParaRPr lang="it-IT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25D139-506F-40A4-8DC7-A8142176D7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89" y="1631916"/>
            <a:ext cx="7269988" cy="4712957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2E0742-F222-4380-BE59-CD149F72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34485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5E5B1-1B7F-412B-837F-2D9243AC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Non c’è però soltanto l’approccio a parametri concentrati. Se vogliamo vedere nel dettaglio…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66288EC-B3D6-45F8-8A21-E4908D69AC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10349752" cy="4145661"/>
          </a:xfrm>
          <a:prstGeom prst="rect">
            <a:avLst/>
          </a:prstGeom>
          <a:noFill/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5E54E9-684E-4EE6-9A44-BDFD4B70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30236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A5AEE-26FB-49E5-B3F8-5595DFBE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953"/>
            <a:ext cx="10515600" cy="565701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Il grafico nella pagina precedente è stato ottenuto con un sofisticato strumento ed è un esempio esplicito di come l’ingresso di dipartimenti non prettamente agricoli nella ricerca agraria possa portare strumentazioni inedite senza costringere a rischiosi investimenti i laboratori che già operano nel settore.</a:t>
            </a:r>
            <a:br>
              <a:rPr lang="it-IT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Lo strumento c’era già, è bastato chiedere di usarlo.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Che dice il grafico?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 grafici precedenti ci dicono che i teli EVA mantengono una eccellente trasparenza nel visibile anche con l’invecchiamento.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Le performance termiche dei teli EVA non sono idonee a mantenere la serra un ambiente caldo in maniera passiva, ulteriore ricerca sarà necessaria per testare e/o sviluppare teli idonei ad ottenere una serra calda a bassissimo impatto ambientale.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8794907-BD60-42A8-AF8B-9689253D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34643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C3602-B5F2-4CF4-9705-1BF13845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0412" cy="1325563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Non è ancora il momento di stracciarsi le vesti!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91B6A9-1974-411A-AF02-F5F23C03A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Seppure si possa dire fin da subito che il telo EVA non è idoneo all’ottenimento di una serra ottimale per l’inverno, c’è ancora molto da dire sulle altre stagioni.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Può essere molto interessante lavorare e studiare il modo in cui l’aria stratifica nelle serre nelle varie stagioni, poiché la temperatura è importante per una corretta crescita delle piante e piccoli accorgimenti possono portare a importanti cambiamenti.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Lo studio ci consentirà inoltre di validare sperimentalmente i nostri modelli termici di serra, propedeutici a possibili e auspicabili sviluppi futuri.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17B612-3987-4491-A0FB-668FA90E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1122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FD06E9-7975-41F7-B8C0-1CA84761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it-IT" sz="4100" dirty="0">
                <a:solidFill>
                  <a:schemeClr val="accent4">
                    <a:lumMod val="75000"/>
                  </a:schemeClr>
                </a:solidFill>
              </a:rPr>
              <a:t>Per prima cosa conviene costruire un impianto sperimentale, in modo da avere qualche dato!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5FB891-26F9-4057-B968-B54525FD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6888924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Una serie di termocoppie tarate è stata disposta al centro di una serra, 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</a:rPr>
              <a:t>discendento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 dalla campata fino al suolo.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Le temperature in serra, assieme a quella esterna, sono state misurate per lunghi periodi.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Un telo diffondente perlato è stato sospeso a circa 3m, scherma in parte le piante sottostanti dalla luce e crea indirettamente una grande camera d’aria ferma.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La creazione di questa camera d’aria genera una netta superficie di separazione termica, che  protegge dalle 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</a:rPr>
              <a:t>sovraterature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 d’estate 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83F9619-EE54-4013-8C14-20CD7F14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370" y="2191806"/>
            <a:ext cx="3221334" cy="398515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E06DF51-980A-4105-BDD3-9122AB5C24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76" y="1773816"/>
            <a:ext cx="2125929" cy="440314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2269384-6A73-4D34-BA60-D714BA448E29}"/>
              </a:ext>
            </a:extLst>
          </p:cNvPr>
          <p:cNvPicPr/>
          <p:nvPr/>
        </p:nvPicPr>
        <p:blipFill rotWithShape="1">
          <a:blip r:embed="rId4"/>
          <a:srcRect l="8035" t="23905" r="26846" b="10015"/>
          <a:stretch/>
        </p:blipFill>
        <p:spPr bwMode="auto">
          <a:xfrm>
            <a:off x="895324" y="1773815"/>
            <a:ext cx="6888924" cy="4403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4BCD9F-5176-4AE1-9909-BFFFE60A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280898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35008-CF4E-43E1-B4DF-3ECFCD8B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Come se la cavano i modelli?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025B48-4E63-4DE5-8F37-5EF5F484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825625"/>
            <a:ext cx="57583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Utilizzando programmi come </a:t>
            </a:r>
            <a:r>
              <a:rPr lang="it-IT" dirty="0" err="1">
                <a:solidFill>
                  <a:schemeClr val="accent4">
                    <a:lumMod val="75000"/>
                  </a:schemeClr>
                </a:solidFill>
              </a:rPr>
              <a:t>DesignBuilder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(motore </a:t>
            </a:r>
            <a:r>
              <a:rPr lang="it-IT" dirty="0" err="1">
                <a:solidFill>
                  <a:schemeClr val="accent4">
                    <a:lumMod val="75000"/>
                  </a:schemeClr>
                </a:solidFill>
              </a:rPr>
              <a:t>EnergyPlus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) otteniamo simulazioni dinamiche orarie e sotto orarie dei profili di temperatura all’interno dell’ambiente serra.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La simulazione coglie correttamente le tendenze dei valori medi di temperatura media nella zona sopra e sotto il telo diffondente.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Osserviamo come, in giornate molto calde, il programma ci metta in guardia circa le elevate temperature raggiungibili nella parte alta della serra (quasi 70°C!)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64E55C-B83B-42D0-BB71-5D894826ED60}"/>
              </a:ext>
            </a:extLst>
          </p:cNvPr>
          <p:cNvPicPr/>
          <p:nvPr/>
        </p:nvPicPr>
        <p:blipFill rotWithShape="1">
          <a:blip r:embed="rId2"/>
          <a:srcRect l="16354" t="27451" r="24597" b="17247"/>
          <a:stretch/>
        </p:blipFill>
        <p:spPr bwMode="auto">
          <a:xfrm>
            <a:off x="6095999" y="2093512"/>
            <a:ext cx="5905121" cy="3528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3E9B0B-27B7-4F14-BE4A-1F18602A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Emanuele Martini 17/12/2018</a:t>
            </a:r>
          </a:p>
        </p:txBody>
      </p:sp>
    </p:spTree>
    <p:extLst>
      <p:ext uri="{BB962C8B-B14F-4D97-AF65-F5344CB8AC3E}">
        <p14:creationId xmlns:p14="http://schemas.microsoft.com/office/powerpoint/2010/main" val="16502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1386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Efficientamento energetico </vt:lpstr>
      <vt:lpstr>Che tipo di sistema energetico è un vivaio?</vt:lpstr>
      <vt:lpstr>Da dove iniziare?  Da un’analisi trasmittometrica del telo!   </vt:lpstr>
      <vt:lpstr>Come stimare l’opacità infrarossa?</vt:lpstr>
      <vt:lpstr>Non c’è però soltanto l’approccio a parametri concentrati. Se vogliamo vedere nel dettaglio…</vt:lpstr>
      <vt:lpstr>Presentazione standard di PowerPoint</vt:lpstr>
      <vt:lpstr>Non è ancora il momento di stracciarsi le vesti!</vt:lpstr>
      <vt:lpstr>Per prima cosa conviene costruire un impianto sperimentale, in modo da avere qualche dato!</vt:lpstr>
      <vt:lpstr>Come se la cavano i modelli?</vt:lpstr>
      <vt:lpstr>Pannelli fotovoltaici…. </vt:lpstr>
      <vt:lpstr>Un modello strutturale</vt:lpstr>
      <vt:lpstr>Impianto fotovoltaico… adesso si!</vt:lpstr>
      <vt:lpstr>Ci sono anche altri problemi</vt:lpstr>
      <vt:lpstr>Sono veramente tanti problemi. Non c’è tempo per affrontarli: ci limitiamo a mostrarvi il risultato!</vt:lpstr>
      <vt:lpstr>L’impianto funziona bene e le piante ci crescono bene sotto. </vt:lpstr>
      <vt:lpstr>Alla prova dei fatti?</vt:lpstr>
      <vt:lpstr>Perché è meglio di un impianto a terra per i vivai?</vt:lpstr>
      <vt:lpstr>Perché è meglio per l’ambiente?</vt:lpstr>
      <vt:lpstr>Cosa ci aspetta in futuro?</vt:lpstr>
      <vt:lpstr>Molti altri tipi di pannelli saranno testati!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Efficientamento energetico</dc:title>
  <dc:creator>emanuelemartinii@outlook.it</dc:creator>
  <cp:lastModifiedBy>emanuelemartinii@outlook.it</cp:lastModifiedBy>
  <cp:revision>27</cp:revision>
  <dcterms:created xsi:type="dcterms:W3CDTF">2018-12-13T12:23:41Z</dcterms:created>
  <dcterms:modified xsi:type="dcterms:W3CDTF">2018-12-17T15:23:06Z</dcterms:modified>
</cp:coreProperties>
</file>